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92" r:id="rId3"/>
    <p:sldId id="285" r:id="rId4"/>
    <p:sldId id="279" r:id="rId5"/>
    <p:sldId id="272" r:id="rId6"/>
    <p:sldId id="275" r:id="rId7"/>
    <p:sldId id="293" r:id="rId8"/>
    <p:sldId id="280" r:id="rId9"/>
    <p:sldId id="273" r:id="rId10"/>
    <p:sldId id="274" r:id="rId11"/>
    <p:sldId id="291" r:id="rId12"/>
    <p:sldId id="281" r:id="rId13"/>
    <p:sldId id="294" r:id="rId14"/>
    <p:sldId id="284" r:id="rId15"/>
    <p:sldId id="289" r:id="rId16"/>
    <p:sldId id="282" r:id="rId17"/>
    <p:sldId id="276" r:id="rId18"/>
    <p:sldId id="295" r:id="rId19"/>
    <p:sldId id="300" r:id="rId20"/>
    <p:sldId id="288" r:id="rId21"/>
    <p:sldId id="283" r:id="rId22"/>
    <p:sldId id="287" r:id="rId23"/>
    <p:sldId id="296" r:id="rId24"/>
    <p:sldId id="290" r:id="rId25"/>
    <p:sldId id="298" r:id="rId26"/>
    <p:sldId id="278" r:id="rId27"/>
    <p:sldId id="297" r:id="rId28"/>
    <p:sldId id="299" r:id="rId29"/>
    <p:sldId id="277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DAB"/>
    <a:srgbClr val="6FB60A"/>
    <a:srgbClr val="3591E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2521"/>
  </p:normalViewPr>
  <p:slideViewPr>
    <p:cSldViewPr snapToGrid="0">
      <p:cViewPr varScale="1">
        <p:scale>
          <a:sx n="54" d="100"/>
          <a:sy n="54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208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61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647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02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679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97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34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962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59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06/01/2021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d.com/talks/jon_bergmann_just_how_small_is_an_atom/transcript?language=fr#t-6223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het.colorado.edu/sims/html/build-an-atom/latest/build-an-atom_fr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4 – L’atome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8214D31-73FC-3740-9F90-ABB20A5C5DF9}"/>
              </a:ext>
            </a:extLst>
          </p:cNvPr>
          <p:cNvSpPr txBox="1"/>
          <p:nvPr/>
        </p:nvSpPr>
        <p:spPr>
          <a:xfrm>
            <a:off x="218646" y="1078244"/>
            <a:ext cx="1175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Compléter l’écriture conventionnelle de ces atomes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81D109E-F137-B942-A0BE-72F2F4B2E3A6}"/>
                  </a:ext>
                </a:extLst>
              </p:cNvPr>
              <p:cNvSpPr/>
              <p:nvPr/>
            </p:nvSpPr>
            <p:spPr>
              <a:xfrm>
                <a:off x="218646" y="2055566"/>
                <a:ext cx="5877354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sz="80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sz="80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  <m:sup>
                          <m:r>
                            <a:rPr lang="fr-FR" sz="80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800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sPre>
                    </m:oMath>
                  </m:oMathPara>
                </a14:m>
                <a:endParaRPr lang="fr-FR" sz="8000" i="1" dirty="0">
                  <a:solidFill>
                    <a:srgbClr val="4472C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81D109E-F137-B942-A0BE-72F2F4B2E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" y="2055566"/>
                <a:ext cx="5877354" cy="1323439"/>
              </a:xfrm>
              <a:prstGeom prst="rect">
                <a:avLst/>
              </a:prstGeom>
              <a:blipFill>
                <a:blip r:embed="rId2"/>
                <a:stretch>
                  <a:fillRect b="-38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7D15C8-2971-F74B-813B-AA3E91108817}"/>
                  </a:ext>
                </a:extLst>
              </p:cNvPr>
              <p:cNvSpPr/>
              <p:nvPr/>
            </p:nvSpPr>
            <p:spPr>
              <a:xfrm>
                <a:off x="6095999" y="2038895"/>
                <a:ext cx="5877354" cy="134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sz="8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sz="80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fr-FR" sz="8000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sup>
                        <m:e>
                          <m:r>
                            <a:rPr lang="fr-FR" sz="800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sPre>
                    </m:oMath>
                  </m:oMathPara>
                </a14:m>
                <a:endParaRPr lang="fr-FR" sz="80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7D15C8-2971-F74B-813B-AA3E91108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038895"/>
                <a:ext cx="5877354" cy="1340110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8">
            <a:extLst>
              <a:ext uri="{FF2B5EF4-FFF2-40B4-BE49-F238E27FC236}">
                <a16:creationId xmlns:a16="http://schemas.microsoft.com/office/drawing/2014/main" id="{51973666-A9A4-844A-88AC-7DB87C23B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" t="6940" r="1911" b="57672"/>
          <a:stretch/>
        </p:blipFill>
        <p:spPr bwMode="auto">
          <a:xfrm>
            <a:off x="323268" y="3693324"/>
            <a:ext cx="11545462" cy="275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4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C8214D31-73FC-3740-9F90-ABB20A5C5DF9}"/>
                  </a:ext>
                </a:extLst>
              </p:cNvPr>
              <p:cNvSpPr txBox="1"/>
              <p:nvPr/>
            </p:nvSpPr>
            <p:spPr>
              <a:xfrm>
                <a:off x="220983" y="900114"/>
                <a:ext cx="11754707" cy="58049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/>
                  <a:t>Le noyau d’un atome de fer a pour écriture conventionnelle :</a:t>
                </a:r>
              </a:p>
              <a:p>
                <a:endParaRPr lang="fr-FR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sz="8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sz="8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26</m:t>
                          </m:r>
                        </m:sub>
                        <m:sup>
                          <m:r>
                            <a:rPr lang="fr-FR" sz="8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56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8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Fe</m:t>
                          </m:r>
                        </m:e>
                      </m:sPre>
                    </m:oMath>
                  </m:oMathPara>
                </a14:m>
                <a:endParaRPr lang="fr-FR" sz="8000" dirty="0"/>
              </a:p>
              <a:p>
                <a:pPr marL="742950" indent="-742950">
                  <a:buFont typeface="+mj-lt"/>
                  <a:buAutoNum type="arabicPeriod"/>
                </a:pPr>
                <a:endParaRPr lang="fr-FR" sz="36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FR" sz="3600" dirty="0"/>
                  <a:t>Quelle est la composition de cet atome ?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FR" sz="3600" dirty="0"/>
                  <a:t>Quelle est la composition de l’ion fer III formé quand un atome de fer perd 3 électrons ?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FR" sz="3600" dirty="0"/>
                  <a:t>Est-ce un anion ou un cation ?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FR" sz="3600" dirty="0"/>
                  <a:t>Quelle est la formule chimique de cet ion ?</a:t>
                </a: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C8214D31-73FC-3740-9F90-ABB20A5C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3" y="900114"/>
                <a:ext cx="11754707" cy="5804922"/>
              </a:xfrm>
              <a:prstGeom prst="rect">
                <a:avLst/>
              </a:prstGeom>
              <a:blipFill>
                <a:blip r:embed="rId2"/>
                <a:stretch>
                  <a:fillRect l="-1618" t="-1751" b="-3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09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 (7 page 60)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CFFECCCC-BA58-5041-8D41-52AF525A4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5" t="36883" r="13455" b="17229"/>
          <a:stretch/>
        </p:blipFill>
        <p:spPr>
          <a:xfrm>
            <a:off x="220984" y="1502765"/>
            <a:ext cx="11754706" cy="46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2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3 Taille d’un atome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49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 atome, c’est petit… mais vraiment petit !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8214D31-73FC-3740-9F90-ABB20A5C5DF9}"/>
              </a:ext>
            </a:extLst>
          </p:cNvPr>
          <p:cNvSpPr txBox="1"/>
          <p:nvPr/>
        </p:nvSpPr>
        <p:spPr>
          <a:xfrm>
            <a:off x="218646" y="1839592"/>
            <a:ext cx="117547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Si les atomes d’un pamplemousse avaient la taille de myrtilles, quelle serait la taille du pamplemousse ?</a:t>
            </a:r>
          </a:p>
          <a:p>
            <a:endParaRPr lang="fr-FR" sz="3600" dirty="0"/>
          </a:p>
          <a:p>
            <a:endParaRPr lang="fr-FR" sz="3600" dirty="0"/>
          </a:p>
          <a:p>
            <a:r>
              <a:rPr lang="fr-FR" sz="3600" dirty="0"/>
              <a:t>Si l’atome avait la taille d’un stade de foot quel serait la taille de son noyau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AE34C6-59C1-494B-B999-12C16B2E9448}"/>
              </a:ext>
            </a:extLst>
          </p:cNvPr>
          <p:cNvSpPr/>
          <p:nvPr/>
        </p:nvSpPr>
        <p:spPr>
          <a:xfrm>
            <a:off x="2018805" y="6348254"/>
            <a:ext cx="9956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https://www.ted.com/talks/jon_bergmann_just_how_small_is_an_atom/transcript?language=fr#t-62235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02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8214D31-73FC-3740-9F90-ABB20A5C5DF9}"/>
              </a:ext>
            </a:extLst>
          </p:cNvPr>
          <p:cNvSpPr txBox="1"/>
          <p:nvPr/>
        </p:nvSpPr>
        <p:spPr>
          <a:xfrm>
            <a:off x="218646" y="5499139"/>
            <a:ext cx="11754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000000"/>
                </a:solidFill>
              </a:rPr>
              <a:t>Comparer la durée du jour sur Terre et sur Jupiter.</a:t>
            </a:r>
            <a:endParaRPr lang="fr-FR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A71616F-E2FD-F042-9148-E4F3CEE89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901671"/>
            <a:ext cx="4443050" cy="44430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pload.wikimedia.org/wikipedia/commons/e/e2/Jup...">
            <a:extLst>
              <a:ext uri="{FF2B5EF4-FFF2-40B4-BE49-F238E27FC236}">
                <a16:creationId xmlns:a16="http://schemas.microsoft.com/office/drawing/2014/main" id="{130412E7-8AB5-EC4D-AA2D-2E5E3014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66" y="901671"/>
            <a:ext cx="4443051" cy="44430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552DED-754D-DB47-AC40-54E23FCE8DD1}"/>
                  </a:ext>
                </a:extLst>
              </p:cNvPr>
              <p:cNvSpPr txBox="1"/>
              <p:nvPr/>
            </p:nvSpPr>
            <p:spPr>
              <a:xfrm>
                <a:off x="218646" y="6110748"/>
                <a:ext cx="117547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3200" dirty="0">
                    <a:solidFill>
                      <a:schemeClr val="accent5"/>
                    </a:solidFill>
                  </a:rPr>
                  <a:t>Donnée : durée du jour sur Jupiter</a:t>
                </a:r>
                <a14:m>
                  <m:oMath xmlns:m="http://schemas.openxmlformats.org/officeDocument/2006/math">
                    <m:r>
                      <a:rPr lang="fr-FR" sz="32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32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≈10 </m:t>
                    </m:r>
                    <m:r>
                      <m:rPr>
                        <m:sty m:val="p"/>
                      </m:rPr>
                      <a:rPr lang="fr-FR" sz="32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fr-FR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1552DED-754D-DB47-AC40-54E23FCE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" y="6110748"/>
                <a:ext cx="11754707" cy="584775"/>
              </a:xfrm>
              <a:prstGeom prst="rect">
                <a:avLst/>
              </a:prstGeom>
              <a:blipFill>
                <a:blip r:embed="rId4"/>
                <a:stretch>
                  <a:fillRect t="-10417" r="-432" b="-291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650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 (8 page 60)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54B7CBDD-CD12-BE4F-94CF-EB244801D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9" t="43117" r="6530" b="14978"/>
          <a:stretch/>
        </p:blipFill>
        <p:spPr>
          <a:xfrm>
            <a:off x="218648" y="1558217"/>
            <a:ext cx="11754706" cy="3486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2D761CD-E77F-554F-BDEF-4BE944C915CB}"/>
                  </a:ext>
                </a:extLst>
              </p:cNvPr>
              <p:cNvSpPr txBox="1"/>
              <p:nvPr/>
            </p:nvSpPr>
            <p:spPr>
              <a:xfrm>
                <a:off x="218647" y="5787582"/>
                <a:ext cx="117547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3600" dirty="0">
                    <a:solidFill>
                      <a:schemeClr val="accent5"/>
                    </a:solidFill>
                  </a:rPr>
                  <a:t>Donnée :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pm</m:t>
                    </m:r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fr-FR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2D761CD-E77F-554F-BDEF-4BE944C91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7" y="5787582"/>
                <a:ext cx="11754707" cy="646331"/>
              </a:xfrm>
              <a:prstGeom prst="rect">
                <a:avLst/>
              </a:prstGeom>
              <a:blipFill>
                <a:blip r:embed="rId3"/>
                <a:stretch>
                  <a:fillRect t="-13462" r="-216" b="-346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30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8214D31-73FC-3740-9F90-ABB20A5C5DF9}"/>
              </a:ext>
            </a:extLst>
          </p:cNvPr>
          <p:cNvSpPr txBox="1"/>
          <p:nvPr/>
        </p:nvSpPr>
        <p:spPr>
          <a:xfrm>
            <a:off x="220983" y="5125061"/>
            <a:ext cx="11754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000000"/>
                </a:solidFill>
              </a:rPr>
              <a:t>Si la taille d'un atome était celle d'un terrain de football, quelle serait la taille de son noyau ?</a:t>
            </a:r>
            <a:endParaRPr lang="fr-FR" sz="3600" dirty="0"/>
          </a:p>
        </p:txBody>
      </p:sp>
      <p:pic>
        <p:nvPicPr>
          <p:cNvPr id="5122" name="Picture 2" descr="Stickers FOOT Terrain - Stickers Malin">
            <a:extLst>
              <a:ext uri="{FF2B5EF4-FFF2-40B4-BE49-F238E27FC236}">
                <a16:creationId xmlns:a16="http://schemas.microsoft.com/office/drawing/2014/main" id="{FD1C6D35-E0DE-A948-81C6-A559DC6C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163286"/>
            <a:ext cx="5689600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283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4 Masse d’un atome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750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37D08C-5100-2C4D-93FD-2786F5B7DC8E}"/>
                  </a:ext>
                </a:extLst>
              </p:cNvPr>
              <p:cNvSpPr txBox="1"/>
              <p:nvPr/>
            </p:nvSpPr>
            <p:spPr>
              <a:xfrm>
                <a:off x="218646" y="5605349"/>
                <a:ext cx="117547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3600" dirty="0">
                    <a:solidFill>
                      <a:schemeClr val="accent5"/>
                    </a:solidFill>
                  </a:rPr>
                  <a:t>Données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boule</m:t>
                        </m:r>
                        <m: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verte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3600" dirty="0">
                  <a:solidFill>
                    <a:schemeClr val="accent5"/>
                  </a:solidFill>
                </a:endParaRPr>
              </a:p>
              <a:p>
                <a:pPr algn="r"/>
                <a:r>
                  <a:rPr lang="fr-FR" sz="3600" dirty="0">
                    <a:solidFill>
                      <a:schemeClr val="accent5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6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boule</m:t>
                        </m:r>
                        <m:r>
                          <a:rPr lang="fr-FR" sz="36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bleue</m:t>
                        </m:r>
                      </m:sub>
                    </m:sSub>
                    <m:r>
                      <a:rPr lang="fr-FR" sz="36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sz="36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360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3600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37D08C-5100-2C4D-93FD-2786F5B7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6" y="5605349"/>
                <a:ext cx="11754707" cy="1200329"/>
              </a:xfrm>
              <a:prstGeom prst="rect">
                <a:avLst/>
              </a:prstGeom>
              <a:blipFill>
                <a:blip r:embed="rId2"/>
                <a:stretch>
                  <a:fillRect t="-8421" r="-1080" b="-13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lipse 8">
            <a:extLst>
              <a:ext uri="{FF2B5EF4-FFF2-40B4-BE49-F238E27FC236}">
                <a16:creationId xmlns:a16="http://schemas.microsoft.com/office/drawing/2014/main" id="{5039695A-D7E7-194E-9F01-CBEADCE8F3B6}"/>
              </a:ext>
            </a:extLst>
          </p:cNvPr>
          <p:cNvSpPr/>
          <p:nvPr/>
        </p:nvSpPr>
        <p:spPr>
          <a:xfrm>
            <a:off x="5689061" y="2531511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6A397BC-EF35-9F48-BEA9-52EF34B13995}"/>
              </a:ext>
            </a:extLst>
          </p:cNvPr>
          <p:cNvSpPr/>
          <p:nvPr/>
        </p:nvSpPr>
        <p:spPr>
          <a:xfrm>
            <a:off x="5016000" y="2349000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089B490-141A-6543-9A2C-71095A9A90E8}"/>
              </a:ext>
            </a:extLst>
          </p:cNvPr>
          <p:cNvSpPr/>
          <p:nvPr/>
        </p:nvSpPr>
        <p:spPr>
          <a:xfrm>
            <a:off x="4679418" y="2776734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4E1795A-F136-4343-B37C-558967A2446F}"/>
              </a:ext>
            </a:extLst>
          </p:cNvPr>
          <p:cNvSpPr/>
          <p:nvPr/>
        </p:nvSpPr>
        <p:spPr>
          <a:xfrm>
            <a:off x="5158371" y="3366288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1A27B05-DA2D-5B4B-9F1F-D450D9AF0658}"/>
              </a:ext>
            </a:extLst>
          </p:cNvPr>
          <p:cNvSpPr/>
          <p:nvPr/>
        </p:nvSpPr>
        <p:spPr>
          <a:xfrm>
            <a:off x="5854639" y="3316734"/>
            <a:ext cx="1080000" cy="108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3777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1 Rappels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75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 (9 page 60)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745A1F08-AD1D-AD45-8D1B-286E37DE8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22" t="59022" r="32000" b="24800"/>
          <a:stretch/>
        </p:blipFill>
        <p:spPr>
          <a:xfrm>
            <a:off x="446417" y="1197113"/>
            <a:ext cx="11299165" cy="2048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37D08C-5100-2C4D-93FD-2786F5B7DC8E}"/>
                  </a:ext>
                </a:extLst>
              </p:cNvPr>
              <p:cNvSpPr txBox="1"/>
              <p:nvPr/>
            </p:nvSpPr>
            <p:spPr>
              <a:xfrm>
                <a:off x="220983" y="6040152"/>
                <a:ext cx="117547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3600" dirty="0">
                    <a:solidFill>
                      <a:schemeClr val="accent5"/>
                    </a:solidFill>
                  </a:rPr>
                  <a:t>Donnée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nucl</m:t>
                        </m:r>
                        <m: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=1,67×</m:t>
                    </m:r>
                    <m:sSup>
                      <m:sSupPr>
                        <m:ctrlP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−27</m:t>
                        </m:r>
                      </m:sup>
                    </m:sSup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D637D08C-5100-2C4D-93FD-2786F5B7D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3" y="6040152"/>
                <a:ext cx="11754707" cy="646331"/>
              </a:xfrm>
              <a:prstGeom prst="rect">
                <a:avLst/>
              </a:prstGeom>
              <a:blipFill>
                <a:blip r:embed="rId3"/>
                <a:stretch>
                  <a:fillRect t="-13462" r="-971" b="-32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Le carat : l'unité de mesure de l'or - Maison Française de l'Or">
            <a:extLst>
              <a:ext uri="{FF2B5EF4-FFF2-40B4-BE49-F238E27FC236}">
                <a16:creationId xmlns:a16="http://schemas.microsoft.com/office/drawing/2014/main" id="{81DFE289-E9EC-5446-A1F9-3B0C3C614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0" y="3705454"/>
            <a:ext cx="4608830" cy="30744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42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 (10 page 60)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D1DB98B-7E8C-7B4D-A2F4-FA0C2B784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1" t="34459" r="34088" b="23983"/>
          <a:stretch/>
        </p:blipFill>
        <p:spPr>
          <a:xfrm>
            <a:off x="220984" y="1118882"/>
            <a:ext cx="9101146" cy="5322885"/>
          </a:xfrm>
          <a:prstGeom prst="rect">
            <a:avLst/>
          </a:prstGeom>
        </p:spPr>
      </p:pic>
      <p:pic>
        <p:nvPicPr>
          <p:cNvPr id="14340" name="Picture 4" descr="Mine de crayon - Points de cerise violette">
            <a:extLst>
              <a:ext uri="{FF2B5EF4-FFF2-40B4-BE49-F238E27FC236}">
                <a16:creationId xmlns:a16="http://schemas.microsoft.com/office/drawing/2014/main" id="{6919810F-AAE4-8A46-ABBC-ADE78B3383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5" b="23226"/>
          <a:stretch/>
        </p:blipFill>
        <p:spPr bwMode="auto">
          <a:xfrm rot="5400000">
            <a:off x="8132838" y="2019251"/>
            <a:ext cx="5325302" cy="23510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3D38813-5520-FA4A-AC3D-38A133EB18B7}"/>
                  </a:ext>
                </a:extLst>
              </p:cNvPr>
              <p:cNvSpPr txBox="1"/>
              <p:nvPr/>
            </p:nvSpPr>
            <p:spPr>
              <a:xfrm>
                <a:off x="220983" y="6040152"/>
                <a:ext cx="117547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3600" dirty="0">
                    <a:solidFill>
                      <a:schemeClr val="accent5"/>
                    </a:solidFill>
                  </a:rPr>
                  <a:t>Donnée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nucl</m:t>
                        </m:r>
                        <m: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=1,67×</m:t>
                    </m:r>
                    <m:sSup>
                      <m:sSupPr>
                        <m:ctrlP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−27</m:t>
                        </m:r>
                      </m:sup>
                    </m:sSup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53D38813-5520-FA4A-AC3D-38A133EB1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3" y="6040152"/>
                <a:ext cx="11754707" cy="646331"/>
              </a:xfrm>
              <a:prstGeom prst="rect">
                <a:avLst/>
              </a:prstGeom>
              <a:blipFill>
                <a:blip r:embed="rId4"/>
                <a:stretch>
                  <a:fillRect t="-13462" r="-971" b="-32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368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 (21 page 62)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AFFFAEF-35EC-344F-9B68-00DB2A0BB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77" t="21110" r="42889" b="63810"/>
          <a:stretch/>
        </p:blipFill>
        <p:spPr>
          <a:xfrm>
            <a:off x="1511808" y="852346"/>
            <a:ext cx="9168384" cy="28487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3F9033-55C3-D245-A7BA-DC69B89DC0B2}"/>
                  </a:ext>
                </a:extLst>
              </p:cNvPr>
              <p:cNvSpPr txBox="1"/>
              <p:nvPr/>
            </p:nvSpPr>
            <p:spPr>
              <a:xfrm>
                <a:off x="220983" y="6211669"/>
                <a:ext cx="117547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3600" dirty="0">
                    <a:solidFill>
                      <a:schemeClr val="accent5"/>
                    </a:solidFill>
                  </a:rPr>
                  <a:t>Donnée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3600" i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nucl</m:t>
                        </m:r>
                        <m: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36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</m:sub>
                    </m:sSub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=1,67×</m:t>
                    </m:r>
                    <m:sSup>
                      <m:sSupPr>
                        <m:ctrlP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36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−27</m:t>
                        </m:r>
                      </m:sup>
                    </m:sSup>
                    <m:r>
                      <a:rPr lang="fr-FR" sz="3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36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63F9033-55C3-D245-A7BA-DC69B89DC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3" y="6211669"/>
                <a:ext cx="11754707" cy="646331"/>
              </a:xfrm>
              <a:prstGeom prst="rect">
                <a:avLst/>
              </a:prstGeom>
              <a:blipFill>
                <a:blip r:embed="rId4"/>
                <a:stretch>
                  <a:fillRect t="-15686" r="-971" b="-352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05D08B5E-D888-F24D-A4D7-052124532CAF}"/>
              </a:ext>
            </a:extLst>
          </p:cNvPr>
          <p:cNvSpPr txBox="1"/>
          <p:nvPr/>
        </p:nvSpPr>
        <p:spPr>
          <a:xfrm>
            <a:off x="1511808" y="3806191"/>
            <a:ext cx="91683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b="1" dirty="0">
                <a:solidFill>
                  <a:srgbClr val="00BDAB"/>
                </a:solidFill>
              </a:rPr>
              <a:t>1.</a:t>
            </a:r>
            <a:r>
              <a:rPr lang="fr-FR" sz="2800" dirty="0"/>
              <a:t> Déterminer le nombre de protons de cet atome et en déduire le nombre d’électrons qui composent son nuage électronique.</a:t>
            </a:r>
          </a:p>
          <a:p>
            <a:pPr algn="just"/>
            <a:r>
              <a:rPr lang="fr-FR" sz="2800" b="1" dirty="0">
                <a:solidFill>
                  <a:srgbClr val="00BDAB"/>
                </a:solidFill>
              </a:rPr>
              <a:t>2.</a:t>
            </a:r>
            <a:r>
              <a:rPr lang="fr-FR" sz="2800" dirty="0"/>
              <a:t> Donner l’écriture conventionnelle de son noyau.</a:t>
            </a:r>
          </a:p>
          <a:p>
            <a:pPr algn="just"/>
            <a:r>
              <a:rPr lang="fr-FR" sz="2800" b="1" dirty="0">
                <a:solidFill>
                  <a:srgbClr val="00BDAB"/>
                </a:solidFill>
              </a:rPr>
              <a:t>3.</a:t>
            </a:r>
            <a:r>
              <a:rPr lang="fr-FR" sz="2800" dirty="0"/>
              <a:t> Citer l’ordre de grandeur de la taille de cet atome.</a:t>
            </a:r>
          </a:p>
        </p:txBody>
      </p:sp>
    </p:spTree>
    <p:extLst>
      <p:ext uri="{BB962C8B-B14F-4D97-AF65-F5344CB8AC3E}">
        <p14:creationId xmlns:p14="http://schemas.microsoft.com/office/powerpoint/2010/main" val="4101884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6 Formation d’ions monoatomiques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792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lipse 34">
            <a:extLst>
              <a:ext uri="{FF2B5EF4-FFF2-40B4-BE49-F238E27FC236}">
                <a16:creationId xmlns:a16="http://schemas.microsoft.com/office/drawing/2014/main" id="{F02AE9E9-3866-8A44-9FC5-19959A8415C1}"/>
              </a:ext>
            </a:extLst>
          </p:cNvPr>
          <p:cNvSpPr/>
          <p:nvPr/>
        </p:nvSpPr>
        <p:spPr>
          <a:xfrm>
            <a:off x="5654920" y="344724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C0D42AA-AAF5-7242-9FA0-B29B738EA779}"/>
              </a:ext>
            </a:extLst>
          </p:cNvPr>
          <p:cNvSpPr/>
          <p:nvPr/>
        </p:nvSpPr>
        <p:spPr>
          <a:xfrm>
            <a:off x="6146244" y="35052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9438661-E99A-9B41-BD15-3F33EAF4ABB7}"/>
              </a:ext>
            </a:extLst>
          </p:cNvPr>
          <p:cNvGrpSpPr/>
          <p:nvPr/>
        </p:nvGrpSpPr>
        <p:grpSpPr>
          <a:xfrm>
            <a:off x="5815277" y="3140196"/>
            <a:ext cx="360000" cy="461665"/>
            <a:chOff x="4393870" y="3378166"/>
            <a:chExt cx="360000" cy="461665"/>
          </a:xfrm>
        </p:grpSpPr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D445235C-87F0-024D-9816-D4468005E734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B07771A8-7616-9E4A-A174-964607EA51E9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03DAA9F1-2E32-3749-9900-E20F537242D5}"/>
              </a:ext>
            </a:extLst>
          </p:cNvPr>
          <p:cNvGrpSpPr/>
          <p:nvPr/>
        </p:nvGrpSpPr>
        <p:grpSpPr>
          <a:xfrm>
            <a:off x="6096000" y="3198167"/>
            <a:ext cx="360000" cy="461665"/>
            <a:chOff x="4393870" y="3378166"/>
            <a:chExt cx="360000" cy="461665"/>
          </a:xfrm>
        </p:grpSpPr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68E45F8-8281-854E-9BE5-FF7759D1CB36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7DD8B6CC-C6C4-E643-8933-D899A9A5F219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95B4C4C-28EE-7A41-A09D-6767CC90BE1A}"/>
              </a:ext>
            </a:extLst>
          </p:cNvPr>
          <p:cNvGrpSpPr/>
          <p:nvPr/>
        </p:nvGrpSpPr>
        <p:grpSpPr>
          <a:xfrm>
            <a:off x="5885399" y="3642541"/>
            <a:ext cx="360000" cy="461665"/>
            <a:chOff x="4393870" y="3378166"/>
            <a:chExt cx="360000" cy="461665"/>
          </a:xfrm>
        </p:grpSpPr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CF5C6763-C09F-A944-A972-92D78EE68226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EE9FFFB7-8D8C-B049-97C4-8338DF0091B1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46" name="Ellipse 45">
            <a:extLst>
              <a:ext uri="{FF2B5EF4-FFF2-40B4-BE49-F238E27FC236}">
                <a16:creationId xmlns:a16="http://schemas.microsoft.com/office/drawing/2014/main" id="{9DB25FD2-25D5-ED45-B0DA-9F6CB2052A28}"/>
              </a:ext>
            </a:extLst>
          </p:cNvPr>
          <p:cNvSpPr/>
          <p:nvPr/>
        </p:nvSpPr>
        <p:spPr>
          <a:xfrm>
            <a:off x="5844075" y="3458322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39A91E83-2F3D-B747-9779-5D9120778E1B}"/>
              </a:ext>
            </a:extLst>
          </p:cNvPr>
          <p:cNvGrpSpPr/>
          <p:nvPr/>
        </p:nvGrpSpPr>
        <p:grpSpPr>
          <a:xfrm>
            <a:off x="6763127" y="5021823"/>
            <a:ext cx="279244" cy="461665"/>
            <a:chOff x="5868895" y="2514342"/>
            <a:chExt cx="279244" cy="461665"/>
          </a:xfrm>
        </p:grpSpPr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11DBF5F5-A269-604C-8BD1-912A1CEE7D0E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36C2CAC5-ADE5-A241-9693-208DBE1A008E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3BE8ABE4-AF74-C74E-BC69-753C4A328273}"/>
              </a:ext>
            </a:extLst>
          </p:cNvPr>
          <p:cNvGrpSpPr/>
          <p:nvPr/>
        </p:nvGrpSpPr>
        <p:grpSpPr>
          <a:xfrm>
            <a:off x="3928110" y="2960196"/>
            <a:ext cx="279244" cy="461665"/>
            <a:chOff x="5868895" y="2514342"/>
            <a:chExt cx="279244" cy="461665"/>
          </a:xfrm>
        </p:grpSpPr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C667C16-5E48-5049-8110-75D98126E492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B9EFA25C-2405-9045-B523-3628B3F6A581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A6323ADB-6E84-B247-B0E5-CEBE2035ACA0}"/>
              </a:ext>
            </a:extLst>
          </p:cNvPr>
          <p:cNvGrpSpPr/>
          <p:nvPr/>
        </p:nvGrpSpPr>
        <p:grpSpPr>
          <a:xfrm>
            <a:off x="7042371" y="2020477"/>
            <a:ext cx="279244" cy="461665"/>
            <a:chOff x="5868895" y="2514342"/>
            <a:chExt cx="279244" cy="461665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798FEF36-B3DA-F447-9EEC-7010C7F0EEFF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7C99CF3E-E82C-9A4E-A5EA-429C8707F064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360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 (11 page 61)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2C6E0070-6972-784B-8ADC-FCB58415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6" t="29482" r="63185" b="23680"/>
          <a:stretch/>
        </p:blipFill>
        <p:spPr>
          <a:xfrm>
            <a:off x="2951805" y="802367"/>
            <a:ext cx="6288389" cy="6055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332ACA-1A38-6846-A33E-D54BE1C81D8D}"/>
              </a:ext>
            </a:extLst>
          </p:cNvPr>
          <p:cNvSpPr/>
          <p:nvPr/>
        </p:nvSpPr>
        <p:spPr>
          <a:xfrm>
            <a:off x="6961690" y="6535711"/>
            <a:ext cx="2278504" cy="322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847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 (12 page 61)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45B887C7-38DD-3F4B-8149-B39CBD24C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t="55411" r="2958" b="18096"/>
          <a:stretch/>
        </p:blipFill>
        <p:spPr>
          <a:xfrm>
            <a:off x="220983" y="1238730"/>
            <a:ext cx="11754707" cy="2093678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49D1388-E14E-204E-8260-9E6259539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" t="5888" r="1911" b="57748"/>
          <a:stretch/>
        </p:blipFill>
        <p:spPr bwMode="auto">
          <a:xfrm>
            <a:off x="253598" y="3823887"/>
            <a:ext cx="11754707" cy="288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15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Annexes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43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624318-9659-6D4B-91C5-45EF415CEC0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3FE3DC-F251-7A47-9D31-55293EC53913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0CD20B-B8D5-C344-B371-78787B791E3F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792E1-AA5C-E94B-991B-6B2E65F706D7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52F3507-5849-F746-ACB2-536DDE70F786}"/>
                  </a:ext>
                </a:extLst>
              </p:cNvPr>
              <p:cNvSpPr txBox="1"/>
              <p:nvPr/>
            </p:nvSpPr>
            <p:spPr>
              <a:xfrm>
                <a:off x="115910" y="202034"/>
                <a:ext cx="5864181" cy="30249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2800" dirty="0"/>
                  <a:t>Donner la </a:t>
                </a:r>
                <a:r>
                  <a:rPr lang="fr-FR" sz="2800" b="1" dirty="0"/>
                  <a:t>composition</a:t>
                </a:r>
                <a:r>
                  <a:rPr lang="fr-FR" sz="2800" dirty="0"/>
                  <a:t> de l’atome de titane dont le noyau s’écrit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48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Ti</m:t>
                        </m:r>
                      </m:e>
                    </m:sPre>
                  </m:oMath>
                </a14:m>
                <a:r>
                  <a:rPr lang="fr-FR" sz="280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fr-F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2800" dirty="0"/>
                  <a:t>Un atome d’argon (Ar) possède 40 nucléons et 18 électrons. Donner l’</a:t>
                </a:r>
                <a:r>
                  <a:rPr lang="fr-FR" sz="2800" b="1" dirty="0"/>
                  <a:t>écriture conventionnelle</a:t>
                </a:r>
                <a:r>
                  <a:rPr lang="fr-FR" sz="2800" dirty="0"/>
                  <a:t> de son noyau.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552F3507-5849-F746-ACB2-536DDE70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10" y="202034"/>
                <a:ext cx="5864181" cy="3024931"/>
              </a:xfrm>
              <a:prstGeom prst="rect">
                <a:avLst/>
              </a:prstGeom>
              <a:blipFill>
                <a:blip r:embed="rId2"/>
                <a:stretch>
                  <a:fillRect l="-3463" t="-3347" r="-4545" b="-62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3516076-D422-C14E-9D19-FBE55DBA168D}"/>
                  </a:ext>
                </a:extLst>
              </p:cNvPr>
              <p:cNvSpPr txBox="1"/>
              <p:nvPr/>
            </p:nvSpPr>
            <p:spPr>
              <a:xfrm>
                <a:off x="6211909" y="202033"/>
                <a:ext cx="5864181" cy="33239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2800" b="1" dirty="0"/>
                  <a:t>Comparer</a:t>
                </a:r>
                <a:r>
                  <a:rPr lang="fr-FR" sz="2800" dirty="0"/>
                  <a:t> la longueur d’un double décimètre à celle d’une règle de 1 m.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fr-F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2800" b="1" dirty="0"/>
                  <a:t>Comparer</a:t>
                </a:r>
                <a:r>
                  <a:rPr lang="fr-FR" sz="2800" dirty="0"/>
                  <a:t> le rayon de l’atome de béryllium et celui de son noyau.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fr-FR" sz="2000" dirty="0"/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Données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atome</m:t>
                        </m:r>
                      </m:sub>
                    </m:sSub>
                    <m:r>
                      <a:rPr lang="fr-FR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=0,11 </m:t>
                    </m:r>
                    <m:r>
                      <m:rPr>
                        <m:sty m:val="p"/>
                      </m:rPr>
                      <a:rPr lang="fr-FR" sz="20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fr-FR" sz="2000" b="0" dirty="0">
                  <a:solidFill>
                    <a:schemeClr val="accent5"/>
                  </a:solidFill>
                </a:endParaRP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noyau</m:t>
                        </m:r>
                      </m:sub>
                    </m:sSub>
                    <m:r>
                      <a:rPr lang="fr-FR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=2,5×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−15</m:t>
                        </m:r>
                      </m:sup>
                    </m:sSup>
                    <m:r>
                      <a:rPr lang="fr-FR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0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fr-FR" sz="2800" dirty="0">
                    <a:solidFill>
                      <a:schemeClr val="accent5"/>
                    </a:solidFill>
                  </a:rPr>
                  <a:t> </a:t>
                </a:r>
                <a:endParaRPr lang="fr-FR" sz="2800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3516076-D422-C14E-9D19-FBE55DBA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909" y="202033"/>
                <a:ext cx="5864181" cy="3323987"/>
              </a:xfrm>
              <a:prstGeom prst="rect">
                <a:avLst/>
              </a:prstGeom>
              <a:blipFill>
                <a:blip r:embed="rId3"/>
                <a:stretch>
                  <a:fillRect l="-3463" t="-3042" r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4A657E7-913B-F145-82E3-2C6D9623D2D0}"/>
                  </a:ext>
                </a:extLst>
              </p:cNvPr>
              <p:cNvSpPr txBox="1"/>
              <p:nvPr/>
            </p:nvSpPr>
            <p:spPr>
              <a:xfrm>
                <a:off x="115910" y="3631034"/>
                <a:ext cx="5864181" cy="3239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2800" dirty="0"/>
                  <a:t>Une chaine en or a une </a:t>
                </a:r>
                <a:r>
                  <a:rPr lang="fr-FR" sz="2800" b="1" dirty="0"/>
                  <a:t>masse</a:t>
                </a:r>
                <a:r>
                  <a:rPr lang="fr-FR" sz="2800" dirty="0"/>
                  <a:t>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=31,5 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sz="2800" dirty="0"/>
                  <a:t>. De combien de maillons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maillon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=0,3 </m:t>
                    </m:r>
                    <m:r>
                      <m:rPr>
                        <m:sty m:val="p"/>
                      </m:rPr>
                      <a:rPr lang="fr-FR" sz="2800" b="0" i="0" smtClean="0"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sz="2800" dirty="0"/>
                  <a:t>) est-elle faite 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fr-F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2800" dirty="0"/>
                  <a:t>Combien y </a:t>
                </a:r>
                <a:r>
                  <a:rPr lang="fr-FR" sz="2800" dirty="0" err="1"/>
                  <a:t>a-t-il</a:t>
                </a:r>
                <a:r>
                  <a:rPr lang="fr-FR" sz="2800" dirty="0"/>
                  <a:t> de nucléons dans un atome de phosphore ?</a:t>
                </a: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Données 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atome</m:t>
                        </m:r>
                      </m:sub>
                    </m:sSub>
                    <m:r>
                      <a:rPr lang="fr-FR" sz="2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5,18×</m:t>
                    </m:r>
                    <m:sSup>
                      <m:sSupPr>
                        <m:ctrlP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−26</m:t>
                        </m:r>
                      </m:sup>
                    </m:sSup>
                    <m:r>
                      <a:rPr lang="fr-FR" sz="2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0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2000" dirty="0">
                  <a:solidFill>
                    <a:schemeClr val="accent5"/>
                  </a:solidFill>
                </a:endParaRPr>
              </a:p>
              <a:p>
                <a:r>
                  <a:rPr lang="fr-FR" sz="2000" dirty="0">
                    <a:solidFill>
                      <a:schemeClr val="accent5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ucl</m:t>
                        </m:r>
                        <m:r>
                          <a:rPr lang="fr-FR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m:rPr>
                            <m:sty m:val="p"/>
                          </m:rPr>
                          <a:rPr lang="fr-FR" sz="2000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on</m:t>
                        </m:r>
                      </m:sub>
                    </m:sSub>
                    <m:r>
                      <a:rPr lang="fr-FR" sz="2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1,67</m:t>
                    </m:r>
                    <m:r>
                      <a:rPr lang="fr-FR" sz="2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000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27</m:t>
                        </m:r>
                      </m:sup>
                    </m:sSup>
                    <m:r>
                      <a:rPr lang="fr-FR" sz="2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000" b="0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fr-FR" sz="2800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44A657E7-913B-F145-82E3-2C6D9623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10" y="3631034"/>
                <a:ext cx="5864181" cy="3239733"/>
              </a:xfrm>
              <a:prstGeom prst="rect">
                <a:avLst/>
              </a:prstGeom>
              <a:blipFill>
                <a:blip r:embed="rId4"/>
                <a:stretch>
                  <a:fillRect l="-3463" t="-3922" r="-3680" b="-15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6A54AE5-A02B-2544-83D6-A30C528360CB}"/>
                  </a:ext>
                </a:extLst>
              </p:cNvPr>
              <p:cNvSpPr txBox="1"/>
              <p:nvPr/>
            </p:nvSpPr>
            <p:spPr>
              <a:xfrm>
                <a:off x="6211909" y="3621987"/>
                <a:ext cx="5864181" cy="30237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2800" dirty="0"/>
                  <a:t>Un atome de calcium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  <m:sup>
                        <m:r>
                          <a:rPr lang="fr-FR" sz="2800" b="0" i="0" smtClean="0">
                            <a:latin typeface="Cambria Math" panose="02040503050406030204" pitchFamily="18" charset="0"/>
                          </a:rPr>
                          <m:t>41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fr-FR" sz="2800" b="0" i="0" smtClean="0">
                            <a:latin typeface="Cambria Math" panose="02040503050406030204" pitchFamily="18" charset="0"/>
                          </a:rPr>
                          <m:t>Ca</m:t>
                        </m:r>
                      </m:e>
                    </m:sPre>
                  </m:oMath>
                </a14:m>
                <a:r>
                  <a:rPr lang="fr-FR" sz="2800" dirty="0"/>
                  <a:t> perd 2 électrons pour former l’</a:t>
                </a:r>
                <a:r>
                  <a:rPr lang="fr-FR" sz="2800" b="1" dirty="0"/>
                  <a:t>ion</a:t>
                </a:r>
                <a:r>
                  <a:rPr lang="fr-FR" sz="2800" dirty="0"/>
                  <a:t> calcium.</a:t>
                </a:r>
              </a:p>
              <a:p>
                <a:endParaRPr lang="fr-FR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2800" dirty="0"/>
                  <a:t>Donner la composition de l’ion.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2800" dirty="0"/>
                  <a:t>Est-ce un cation ou un anion 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2800" dirty="0"/>
                  <a:t>Donner la </a:t>
                </a:r>
                <a:r>
                  <a:rPr lang="fr-FR" sz="2800"/>
                  <a:t>formule chimique de </a:t>
                </a:r>
                <a:r>
                  <a:rPr lang="fr-FR" sz="2800" dirty="0"/>
                  <a:t>cet ion.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6A54AE5-A02B-2544-83D6-A30C52836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909" y="3621987"/>
                <a:ext cx="5864181" cy="3023776"/>
              </a:xfrm>
              <a:prstGeom prst="rect">
                <a:avLst/>
              </a:prstGeom>
              <a:blipFill>
                <a:blip r:embed="rId5"/>
                <a:stretch>
                  <a:fillRect l="-3896" t="-3347" b="-58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48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 (4 page 60)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4093D8B0-2BF2-3045-A698-306AA4836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5" t="42251" r="10318" b="13420"/>
          <a:stretch/>
        </p:blipFill>
        <p:spPr>
          <a:xfrm>
            <a:off x="220982" y="1494504"/>
            <a:ext cx="11754707" cy="40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6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Rappels (Flash test page 50)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209C48A-22BA-B34F-9839-80FCC44F6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39" t="27013" r="28066" b="27978"/>
          <a:stretch/>
        </p:blipFill>
        <p:spPr>
          <a:xfrm>
            <a:off x="218646" y="1083534"/>
            <a:ext cx="11754707" cy="52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2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B7E60F24-1228-5348-B57E-7DD17B13BE1B}"/>
              </a:ext>
            </a:extLst>
          </p:cNvPr>
          <p:cNvSpPr/>
          <p:nvPr/>
        </p:nvSpPr>
        <p:spPr>
          <a:xfrm>
            <a:off x="5773690" y="364885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80A530A-2EFE-F84F-966D-185725A2BCBE}"/>
              </a:ext>
            </a:extLst>
          </p:cNvPr>
          <p:cNvSpPr/>
          <p:nvPr/>
        </p:nvSpPr>
        <p:spPr>
          <a:xfrm>
            <a:off x="6265014" y="370686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Rappels (3 page 60)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454C12-5749-A647-A09E-046DC82F60D1}"/>
              </a:ext>
            </a:extLst>
          </p:cNvPr>
          <p:cNvGrpSpPr/>
          <p:nvPr/>
        </p:nvGrpSpPr>
        <p:grpSpPr>
          <a:xfrm>
            <a:off x="5934047" y="3341809"/>
            <a:ext cx="360000" cy="461665"/>
            <a:chOff x="4393870" y="3378166"/>
            <a:chExt cx="360000" cy="46166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410CF37-1FEA-0949-80D7-C8888AFEB8FB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7854CF-24EF-F94F-88BE-9C436286F870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766C1A3-BE96-164D-9AAD-2BF18514D306}"/>
              </a:ext>
            </a:extLst>
          </p:cNvPr>
          <p:cNvGrpSpPr/>
          <p:nvPr/>
        </p:nvGrpSpPr>
        <p:grpSpPr>
          <a:xfrm>
            <a:off x="6214770" y="3399780"/>
            <a:ext cx="360000" cy="461665"/>
            <a:chOff x="4393870" y="3378166"/>
            <a:chExt cx="360000" cy="46166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EE2E2BE-FA74-6D49-AA9F-ED9EC432C20F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FA6EFAD-CEE5-2645-BA2C-3069D8DFEB3E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FEC022B-9A23-5C4A-8D7B-C6571CCB10EE}"/>
              </a:ext>
            </a:extLst>
          </p:cNvPr>
          <p:cNvGrpSpPr/>
          <p:nvPr/>
        </p:nvGrpSpPr>
        <p:grpSpPr>
          <a:xfrm>
            <a:off x="6004169" y="3844154"/>
            <a:ext cx="360000" cy="461665"/>
            <a:chOff x="4393870" y="3378166"/>
            <a:chExt cx="360000" cy="46166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D9903AC-2D1F-9542-BBB8-2D2638A1C0E8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8A23DDB-5455-F944-9A88-0BCC465E9170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ACB2DB89-1767-F940-AF0E-C204D4DDCCD1}"/>
              </a:ext>
            </a:extLst>
          </p:cNvPr>
          <p:cNvSpPr/>
          <p:nvPr/>
        </p:nvSpPr>
        <p:spPr>
          <a:xfrm>
            <a:off x="5962845" y="365993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18D5565-8A24-8044-9AE4-5D3A42C448D7}"/>
              </a:ext>
            </a:extLst>
          </p:cNvPr>
          <p:cNvGrpSpPr/>
          <p:nvPr/>
        </p:nvGrpSpPr>
        <p:grpSpPr>
          <a:xfrm>
            <a:off x="6557241" y="4472612"/>
            <a:ext cx="279244" cy="461665"/>
            <a:chOff x="5868895" y="2514342"/>
            <a:chExt cx="279244" cy="461665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E2EE630-9E16-DB43-8F29-7EF4B0EF16FD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40B8BDD-4088-9641-85BE-42EA00BDAD23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F74F8B7-60A0-B841-9BE2-98FF1EF1D0A3}"/>
              </a:ext>
            </a:extLst>
          </p:cNvPr>
          <p:cNvGrpSpPr/>
          <p:nvPr/>
        </p:nvGrpSpPr>
        <p:grpSpPr>
          <a:xfrm>
            <a:off x="4913779" y="3168947"/>
            <a:ext cx="279244" cy="461665"/>
            <a:chOff x="5868895" y="2514342"/>
            <a:chExt cx="279244" cy="46166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0A8390A-002D-4A4E-B4A2-C6BC33B86F16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F85B3A54-5695-064A-82C8-AA3123446BF9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21C3210-E223-A244-A355-0B01D6D66CF7}"/>
              </a:ext>
            </a:extLst>
          </p:cNvPr>
          <p:cNvGrpSpPr/>
          <p:nvPr/>
        </p:nvGrpSpPr>
        <p:grpSpPr>
          <a:xfrm>
            <a:off x="6789380" y="2731255"/>
            <a:ext cx="279244" cy="461665"/>
            <a:chOff x="5868895" y="2514342"/>
            <a:chExt cx="279244" cy="461665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7B3F9D49-FEE4-314A-940F-2F0CCB6CDA18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1DB4B3A5-5E31-BF49-BE88-D6A30AC57B75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sp>
        <p:nvSpPr>
          <p:cNvPr id="36" name="Ellipse 35">
            <a:extLst>
              <a:ext uri="{FF2B5EF4-FFF2-40B4-BE49-F238E27FC236}">
                <a16:creationId xmlns:a16="http://schemas.microsoft.com/office/drawing/2014/main" id="{FE422B0A-B365-4247-9A03-E067753FFE32}"/>
              </a:ext>
            </a:extLst>
          </p:cNvPr>
          <p:cNvSpPr/>
          <p:nvPr/>
        </p:nvSpPr>
        <p:spPr>
          <a:xfrm>
            <a:off x="1133704" y="353793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A792971-595A-B84D-B498-840568A50791}"/>
              </a:ext>
            </a:extLst>
          </p:cNvPr>
          <p:cNvSpPr/>
          <p:nvPr/>
        </p:nvSpPr>
        <p:spPr>
          <a:xfrm>
            <a:off x="1625028" y="3595933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73A359D8-E002-134F-AA19-962E5E343A47}"/>
              </a:ext>
            </a:extLst>
          </p:cNvPr>
          <p:cNvGrpSpPr/>
          <p:nvPr/>
        </p:nvGrpSpPr>
        <p:grpSpPr>
          <a:xfrm>
            <a:off x="1294061" y="3230881"/>
            <a:ext cx="360000" cy="461665"/>
            <a:chOff x="4393870" y="3378166"/>
            <a:chExt cx="360000" cy="461665"/>
          </a:xfrm>
        </p:grpSpPr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80E7BB06-69DB-494E-9145-4C0CA2ABE8D2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65C01C28-45B7-3E4C-B22F-935F6ED10664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A237A204-AD14-F045-BA6F-E1783AC8BF6B}"/>
              </a:ext>
            </a:extLst>
          </p:cNvPr>
          <p:cNvGrpSpPr/>
          <p:nvPr/>
        </p:nvGrpSpPr>
        <p:grpSpPr>
          <a:xfrm>
            <a:off x="1574784" y="3288852"/>
            <a:ext cx="360000" cy="461665"/>
            <a:chOff x="4393870" y="3378166"/>
            <a:chExt cx="360000" cy="461665"/>
          </a:xfrm>
        </p:grpSpPr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F06DBEC1-34C4-3740-BE8E-A6433439E61E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13590B39-85B1-9240-A427-4F55557ECCFA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5F7ABDF6-A311-BB45-8566-DC6192CDA14E}"/>
              </a:ext>
            </a:extLst>
          </p:cNvPr>
          <p:cNvGrpSpPr/>
          <p:nvPr/>
        </p:nvGrpSpPr>
        <p:grpSpPr>
          <a:xfrm>
            <a:off x="1364183" y="3733226"/>
            <a:ext cx="360000" cy="461665"/>
            <a:chOff x="4393870" y="3378166"/>
            <a:chExt cx="360000" cy="461665"/>
          </a:xfrm>
        </p:grpSpPr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A866411C-19BD-E243-A9DF-B8F61B34A764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DCD95185-2323-CC48-875F-5E959216441F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47" name="Ellipse 46">
            <a:extLst>
              <a:ext uri="{FF2B5EF4-FFF2-40B4-BE49-F238E27FC236}">
                <a16:creationId xmlns:a16="http://schemas.microsoft.com/office/drawing/2014/main" id="{5B7CE0D3-7643-0642-BFF2-ACBA8E142725}"/>
              </a:ext>
            </a:extLst>
          </p:cNvPr>
          <p:cNvSpPr/>
          <p:nvPr/>
        </p:nvSpPr>
        <p:spPr>
          <a:xfrm>
            <a:off x="1322859" y="354900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EBE758F-2A43-E848-BC26-AA5D2E80F8D3}"/>
              </a:ext>
            </a:extLst>
          </p:cNvPr>
          <p:cNvGrpSpPr/>
          <p:nvPr/>
        </p:nvGrpSpPr>
        <p:grpSpPr>
          <a:xfrm>
            <a:off x="1917255" y="4361684"/>
            <a:ext cx="279244" cy="461665"/>
            <a:chOff x="5868895" y="2514342"/>
            <a:chExt cx="279244" cy="461665"/>
          </a:xfrm>
        </p:grpSpPr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6A86ED09-D26C-2647-AECD-9E358732A628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97076441-545F-EE43-B75A-098DFFE7E5F1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3DBA7BED-BE2B-A34B-BBFB-EDBF53B56EAC}"/>
              </a:ext>
            </a:extLst>
          </p:cNvPr>
          <p:cNvGrpSpPr/>
          <p:nvPr/>
        </p:nvGrpSpPr>
        <p:grpSpPr>
          <a:xfrm>
            <a:off x="273793" y="3058019"/>
            <a:ext cx="279244" cy="461665"/>
            <a:chOff x="5868895" y="2514342"/>
            <a:chExt cx="279244" cy="461665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2808D386-4298-574F-BB48-CC8F3BC15558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D35B8482-33C9-1D4B-A0E2-0021E7A19242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57A71699-6050-4346-98B6-4CD23CCCE63E}"/>
              </a:ext>
            </a:extLst>
          </p:cNvPr>
          <p:cNvGrpSpPr/>
          <p:nvPr/>
        </p:nvGrpSpPr>
        <p:grpSpPr>
          <a:xfrm>
            <a:off x="2149394" y="2620327"/>
            <a:ext cx="279244" cy="461665"/>
            <a:chOff x="5868895" y="2514342"/>
            <a:chExt cx="279244" cy="461665"/>
          </a:xfrm>
        </p:grpSpPr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CF153CF3-B724-3446-AE62-05C7BDB0D769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1E8F7120-76E8-6F4E-91FF-97F331D56D15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sp>
        <p:nvSpPr>
          <p:cNvPr id="57" name="Ellipse 56">
            <a:extLst>
              <a:ext uri="{FF2B5EF4-FFF2-40B4-BE49-F238E27FC236}">
                <a16:creationId xmlns:a16="http://schemas.microsoft.com/office/drawing/2014/main" id="{6112C259-1F0A-4945-9483-72696F316A97}"/>
              </a:ext>
            </a:extLst>
          </p:cNvPr>
          <p:cNvSpPr/>
          <p:nvPr/>
        </p:nvSpPr>
        <p:spPr>
          <a:xfrm>
            <a:off x="10680756" y="365783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DA819C0D-7D2F-BE41-82C8-8381A2D13A82}"/>
              </a:ext>
            </a:extLst>
          </p:cNvPr>
          <p:cNvSpPr/>
          <p:nvPr/>
        </p:nvSpPr>
        <p:spPr>
          <a:xfrm>
            <a:off x="11172080" y="371583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016CAF02-CA7A-374F-91CE-28120334C95E}"/>
              </a:ext>
            </a:extLst>
          </p:cNvPr>
          <p:cNvGrpSpPr/>
          <p:nvPr/>
        </p:nvGrpSpPr>
        <p:grpSpPr>
          <a:xfrm>
            <a:off x="10841113" y="3350785"/>
            <a:ext cx="360000" cy="461665"/>
            <a:chOff x="4393870" y="3378166"/>
            <a:chExt cx="360000" cy="461665"/>
          </a:xfrm>
        </p:grpSpPr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533E3040-9BC8-9442-9E06-04608E31D4DF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8CC4485B-316D-5E44-871C-90EC64A5F112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B1316A9B-FEE1-3349-852C-FB156CBB60A0}"/>
              </a:ext>
            </a:extLst>
          </p:cNvPr>
          <p:cNvGrpSpPr/>
          <p:nvPr/>
        </p:nvGrpSpPr>
        <p:grpSpPr>
          <a:xfrm>
            <a:off x="11121836" y="3408756"/>
            <a:ext cx="360000" cy="461665"/>
            <a:chOff x="4393870" y="3378166"/>
            <a:chExt cx="360000" cy="461665"/>
          </a:xfrm>
        </p:grpSpPr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945010AF-2E81-8145-B9F5-EA39A3E51154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1365636E-D4ED-6448-BEE6-19AC7B0377EF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E1635293-373E-DD4B-B850-496015411F7C}"/>
              </a:ext>
            </a:extLst>
          </p:cNvPr>
          <p:cNvGrpSpPr/>
          <p:nvPr/>
        </p:nvGrpSpPr>
        <p:grpSpPr>
          <a:xfrm>
            <a:off x="10911235" y="3853130"/>
            <a:ext cx="360000" cy="461665"/>
            <a:chOff x="4393870" y="3378166"/>
            <a:chExt cx="360000" cy="461665"/>
          </a:xfrm>
        </p:grpSpPr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C35D1635-1B2B-3C4D-8B50-6E26D8E8B38D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E9EF4376-7803-2549-99CD-2D5B0504D6F8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68" name="Ellipse 67">
            <a:extLst>
              <a:ext uri="{FF2B5EF4-FFF2-40B4-BE49-F238E27FC236}">
                <a16:creationId xmlns:a16="http://schemas.microsoft.com/office/drawing/2014/main" id="{67A5482C-118A-564C-B81B-277E1AA25F83}"/>
              </a:ext>
            </a:extLst>
          </p:cNvPr>
          <p:cNvSpPr/>
          <p:nvPr/>
        </p:nvSpPr>
        <p:spPr>
          <a:xfrm>
            <a:off x="10869911" y="366891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2A549318-17F2-E94B-9FF6-FEDF924177D8}"/>
              </a:ext>
            </a:extLst>
          </p:cNvPr>
          <p:cNvGrpSpPr/>
          <p:nvPr/>
        </p:nvGrpSpPr>
        <p:grpSpPr>
          <a:xfrm>
            <a:off x="10241149" y="4481588"/>
            <a:ext cx="279244" cy="461665"/>
            <a:chOff x="5868895" y="2514342"/>
            <a:chExt cx="279244" cy="461665"/>
          </a:xfrm>
        </p:grpSpPr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9DB9A17E-ADAA-7A4D-A6F2-109937129BA3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DBB182C5-68D7-074E-840F-2B84F53E0BCA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A9C3F7E1-B9D4-8A40-A624-0E912CA7E7D1}"/>
              </a:ext>
            </a:extLst>
          </p:cNvPr>
          <p:cNvGrpSpPr/>
          <p:nvPr/>
        </p:nvGrpSpPr>
        <p:grpSpPr>
          <a:xfrm>
            <a:off x="11696446" y="2740231"/>
            <a:ext cx="279244" cy="461665"/>
            <a:chOff x="5868895" y="2514342"/>
            <a:chExt cx="279244" cy="461665"/>
          </a:xfrm>
        </p:grpSpPr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AAF8A1D1-7D38-2842-9DEE-9DC351234600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B375D3A8-08C0-DB41-8DD3-E722465F5C3A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78" name="Groupe 77">
            <a:extLst>
              <a:ext uri="{FF2B5EF4-FFF2-40B4-BE49-F238E27FC236}">
                <a16:creationId xmlns:a16="http://schemas.microsoft.com/office/drawing/2014/main" id="{8D670946-D019-AE4F-8EEE-A4E25C00BF49}"/>
              </a:ext>
            </a:extLst>
          </p:cNvPr>
          <p:cNvGrpSpPr/>
          <p:nvPr/>
        </p:nvGrpSpPr>
        <p:grpSpPr>
          <a:xfrm>
            <a:off x="1088038" y="3616773"/>
            <a:ext cx="360000" cy="461665"/>
            <a:chOff x="4393870" y="3378166"/>
            <a:chExt cx="360000" cy="461665"/>
          </a:xfrm>
        </p:grpSpPr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473A1BDF-B581-004E-BCDE-5CD158302583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4A4E6311-93D4-B340-80C5-3B7A707D9DCC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C1B4C58-41AF-C942-B3C1-BBC72D406A72}"/>
              </a:ext>
            </a:extLst>
          </p:cNvPr>
          <p:cNvSpPr/>
          <p:nvPr/>
        </p:nvSpPr>
        <p:spPr>
          <a:xfrm>
            <a:off x="224162" y="909013"/>
            <a:ext cx="11751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3600" dirty="0">
                <a:solidFill>
                  <a:prstClr val="black"/>
                </a:solidFill>
              </a:rPr>
              <a:t>Identifier l’atome, l’anion et le cation. Justifier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5D2A87-866D-7640-8E9C-7AC4F800849E}"/>
              </a:ext>
            </a:extLst>
          </p:cNvPr>
          <p:cNvSpPr/>
          <p:nvPr/>
        </p:nvSpPr>
        <p:spPr>
          <a:xfrm>
            <a:off x="1374906" y="5234187"/>
            <a:ext cx="413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solidFill>
                  <a:prstClr val="black"/>
                </a:solidFill>
              </a:rPr>
              <a:t>a</a:t>
            </a:r>
            <a:endParaRPr lang="fr-FR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98E64C-1168-7B42-9FE2-6CEA36FD5B0C}"/>
              </a:ext>
            </a:extLst>
          </p:cNvPr>
          <p:cNvSpPr/>
          <p:nvPr/>
        </p:nvSpPr>
        <p:spPr>
          <a:xfrm>
            <a:off x="5980874" y="5233746"/>
            <a:ext cx="4267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solidFill>
                  <a:prstClr val="black"/>
                </a:solidFill>
              </a:rPr>
              <a:t>b</a:t>
            </a:r>
            <a:endParaRPr lang="fr-FR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F2750DB-9045-F648-A285-8966E91123C3}"/>
              </a:ext>
            </a:extLst>
          </p:cNvPr>
          <p:cNvSpPr/>
          <p:nvPr/>
        </p:nvSpPr>
        <p:spPr>
          <a:xfrm>
            <a:off x="11040756" y="5238256"/>
            <a:ext cx="3802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dirty="0">
                <a:solidFill>
                  <a:prstClr val="black"/>
                </a:solidFill>
              </a:rPr>
              <a:t>c</a:t>
            </a:r>
            <a:endParaRPr lang="fr-FR" dirty="0"/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F3B33DDC-358D-D44A-94FF-B45D173C6817}"/>
              </a:ext>
            </a:extLst>
          </p:cNvPr>
          <p:cNvGrpSpPr/>
          <p:nvPr/>
        </p:nvGrpSpPr>
        <p:grpSpPr>
          <a:xfrm>
            <a:off x="11499769" y="4149498"/>
            <a:ext cx="279244" cy="461665"/>
            <a:chOff x="5868895" y="2514342"/>
            <a:chExt cx="279244" cy="461665"/>
          </a:xfrm>
        </p:grpSpPr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8DC0F18-859A-EC4E-97B1-8AFDAA484BED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1992EE9D-8A96-FF4C-9C26-73344E12F57A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AF045F68-7072-A846-99C2-9D31D7EED13E}"/>
              </a:ext>
            </a:extLst>
          </p:cNvPr>
          <p:cNvGrpSpPr/>
          <p:nvPr/>
        </p:nvGrpSpPr>
        <p:grpSpPr>
          <a:xfrm>
            <a:off x="10042606" y="2827186"/>
            <a:ext cx="279244" cy="461665"/>
            <a:chOff x="5868895" y="2514342"/>
            <a:chExt cx="279244" cy="461665"/>
          </a:xfrm>
        </p:grpSpPr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CC89CF3E-17D1-D547-BCFC-B208B6857F52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ZoneTexte 84">
              <a:extLst>
                <a:ext uri="{FF2B5EF4-FFF2-40B4-BE49-F238E27FC236}">
                  <a16:creationId xmlns:a16="http://schemas.microsoft.com/office/drawing/2014/main" id="{D108A726-6E2D-1548-95A2-D982D34CA5DB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952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>
            <a:extLst>
              <a:ext uri="{FF2B5EF4-FFF2-40B4-BE49-F238E27FC236}">
                <a16:creationId xmlns:a16="http://schemas.microsoft.com/office/drawing/2014/main" id="{B7E60F24-1228-5348-B57E-7DD17B13BE1B}"/>
              </a:ext>
            </a:extLst>
          </p:cNvPr>
          <p:cNvSpPr/>
          <p:nvPr/>
        </p:nvSpPr>
        <p:spPr>
          <a:xfrm>
            <a:off x="5654920" y="344724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480A530A-2EFE-F84F-966D-185725A2BCBE}"/>
              </a:ext>
            </a:extLst>
          </p:cNvPr>
          <p:cNvSpPr/>
          <p:nvPr/>
        </p:nvSpPr>
        <p:spPr>
          <a:xfrm>
            <a:off x="6146244" y="35052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A239839-E0CA-9147-9EA0-DEA1360C4DF3}"/>
              </a:ext>
            </a:extLst>
          </p:cNvPr>
          <p:cNvGrpSpPr/>
          <p:nvPr/>
        </p:nvGrpSpPr>
        <p:grpSpPr>
          <a:xfrm>
            <a:off x="11615690" y="5979070"/>
            <a:ext cx="360000" cy="461665"/>
            <a:chOff x="4393870" y="3378166"/>
            <a:chExt cx="360000" cy="461665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23EDB1CF-03CF-E743-9B84-0D39E43BCAF6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9013AA0-98A7-1E4D-A4BB-8A6199F18D8F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Le modèle de l’atome au collège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5F80B62A-F6A5-3A40-92A9-E6E533EC87CB}"/>
              </a:ext>
            </a:extLst>
          </p:cNvPr>
          <p:cNvSpPr/>
          <p:nvPr/>
        </p:nvSpPr>
        <p:spPr>
          <a:xfrm>
            <a:off x="11615690" y="555542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1B65FB5-9488-4343-A4AB-282F3FD8C66A}"/>
              </a:ext>
            </a:extLst>
          </p:cNvPr>
          <p:cNvGrpSpPr/>
          <p:nvPr/>
        </p:nvGrpSpPr>
        <p:grpSpPr>
          <a:xfrm>
            <a:off x="11656068" y="6396334"/>
            <a:ext cx="279244" cy="461665"/>
            <a:chOff x="5868895" y="2514342"/>
            <a:chExt cx="279244" cy="461665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9AD66D82-2B40-D449-9130-6001478000F5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6728F4C-3163-5A41-8032-59EB4C5EBBE5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A454C12-5749-A647-A09E-046DC82F60D1}"/>
              </a:ext>
            </a:extLst>
          </p:cNvPr>
          <p:cNvGrpSpPr/>
          <p:nvPr/>
        </p:nvGrpSpPr>
        <p:grpSpPr>
          <a:xfrm>
            <a:off x="5815277" y="3140196"/>
            <a:ext cx="360000" cy="461665"/>
            <a:chOff x="4393870" y="3378166"/>
            <a:chExt cx="360000" cy="46166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410CF37-1FEA-0949-80D7-C8888AFEB8FB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A7854CF-24EF-F94F-88BE-9C436286F870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766C1A3-BE96-164D-9AAD-2BF18514D306}"/>
              </a:ext>
            </a:extLst>
          </p:cNvPr>
          <p:cNvGrpSpPr/>
          <p:nvPr/>
        </p:nvGrpSpPr>
        <p:grpSpPr>
          <a:xfrm>
            <a:off x="6096000" y="3198167"/>
            <a:ext cx="360000" cy="461665"/>
            <a:chOff x="4393870" y="3378166"/>
            <a:chExt cx="360000" cy="46166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EE2E2BE-FA74-6D49-AA9F-ED9EC432C20F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FA6EFAD-CEE5-2645-BA2C-3069D8DFEB3E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1FEC022B-9A23-5C4A-8D7B-C6571CCB10EE}"/>
              </a:ext>
            </a:extLst>
          </p:cNvPr>
          <p:cNvGrpSpPr/>
          <p:nvPr/>
        </p:nvGrpSpPr>
        <p:grpSpPr>
          <a:xfrm>
            <a:off x="5885399" y="3642541"/>
            <a:ext cx="360000" cy="461665"/>
            <a:chOff x="4393870" y="3378166"/>
            <a:chExt cx="360000" cy="461665"/>
          </a:xfrm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0D9903AC-2D1F-9542-BBB8-2D2638A1C0E8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C8A23DDB-5455-F944-9A88-0BCC465E9170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ACB2DB89-1767-F940-AF0E-C204D4DDCCD1}"/>
              </a:ext>
            </a:extLst>
          </p:cNvPr>
          <p:cNvSpPr/>
          <p:nvPr/>
        </p:nvSpPr>
        <p:spPr>
          <a:xfrm>
            <a:off x="5844075" y="3458322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18D5565-8A24-8044-9AE4-5D3A42C448D7}"/>
              </a:ext>
            </a:extLst>
          </p:cNvPr>
          <p:cNvGrpSpPr/>
          <p:nvPr/>
        </p:nvGrpSpPr>
        <p:grpSpPr>
          <a:xfrm>
            <a:off x="6763127" y="5021823"/>
            <a:ext cx="279244" cy="461665"/>
            <a:chOff x="5868895" y="2514342"/>
            <a:chExt cx="279244" cy="461665"/>
          </a:xfrm>
        </p:grpSpPr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1E2EE630-9E16-DB43-8F29-7EF4B0EF16FD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40B8BDD-4088-9641-85BE-42EA00BDAD23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F74F8B7-60A0-B841-9BE2-98FF1EF1D0A3}"/>
              </a:ext>
            </a:extLst>
          </p:cNvPr>
          <p:cNvGrpSpPr/>
          <p:nvPr/>
        </p:nvGrpSpPr>
        <p:grpSpPr>
          <a:xfrm>
            <a:off x="3928110" y="2960196"/>
            <a:ext cx="279244" cy="461665"/>
            <a:chOff x="5868895" y="2514342"/>
            <a:chExt cx="279244" cy="46166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20A8390A-002D-4A4E-B4A2-C6BC33B86F16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F85B3A54-5695-064A-82C8-AA3123446BF9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21C3210-E223-A244-A355-0B01D6D66CF7}"/>
              </a:ext>
            </a:extLst>
          </p:cNvPr>
          <p:cNvGrpSpPr/>
          <p:nvPr/>
        </p:nvGrpSpPr>
        <p:grpSpPr>
          <a:xfrm>
            <a:off x="7042371" y="2020477"/>
            <a:ext cx="279244" cy="461665"/>
            <a:chOff x="5868895" y="2514342"/>
            <a:chExt cx="279244" cy="461665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7B3F9D49-FEE4-314A-940F-2F0CCB6CDA18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1DB4B3A5-5E31-BF49-BE88-D6A30AC57B75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D363355-2FA3-8A4C-831D-7D761329EBDD}"/>
              </a:ext>
            </a:extLst>
          </p:cNvPr>
          <p:cNvSpPr/>
          <p:nvPr/>
        </p:nvSpPr>
        <p:spPr>
          <a:xfrm>
            <a:off x="220983" y="6396279"/>
            <a:ext cx="8567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https://phet.colorado.edu/sims/html/build-an-atom/latest/build-an-atom_fr.html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094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Rappels (2 page 60)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04361EE9-0F51-064C-BF94-A37B893C2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6" t="40519" r="9669" b="31429"/>
          <a:stretch/>
        </p:blipFill>
        <p:spPr>
          <a:xfrm>
            <a:off x="220982" y="2263900"/>
            <a:ext cx="11754707" cy="255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8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2 Écriture conventionnelle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91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8214D31-73FC-3740-9F90-ABB20A5C5DF9}"/>
              </a:ext>
            </a:extLst>
          </p:cNvPr>
          <p:cNvSpPr txBox="1"/>
          <p:nvPr/>
        </p:nvSpPr>
        <p:spPr>
          <a:xfrm>
            <a:off x="220983" y="2274838"/>
            <a:ext cx="117547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Le noyau d’un atome de fer de symbole Fe possède 26 protons et 30 neutrons.</a:t>
            </a:r>
          </a:p>
          <a:p>
            <a:endParaRPr lang="fr-FR" sz="3600" dirty="0"/>
          </a:p>
          <a:p>
            <a:r>
              <a:rPr lang="fr-FR" sz="3600" dirty="0"/>
              <a:t>Représenter ce noyau en utilisant l’écriture conventionnelle</a:t>
            </a:r>
          </a:p>
        </p:txBody>
      </p:sp>
    </p:spTree>
    <p:extLst>
      <p:ext uri="{BB962C8B-B14F-4D97-AF65-F5344CB8AC3E}">
        <p14:creationId xmlns:p14="http://schemas.microsoft.com/office/powerpoint/2010/main" val="2802866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Application (6 page 60)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C8214D31-73FC-3740-9F90-ABB20A5C5DF9}"/>
                  </a:ext>
                </a:extLst>
              </p:cNvPr>
              <p:cNvSpPr txBox="1"/>
              <p:nvPr/>
            </p:nvSpPr>
            <p:spPr>
              <a:xfrm>
                <a:off x="220983" y="900114"/>
                <a:ext cx="11754707" cy="5769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600" dirty="0"/>
                  <a:t>Le noyau d’un atome de silicium a pour écriture conventionnelle :</a:t>
                </a:r>
              </a:p>
              <a:p>
                <a:endParaRPr lang="fr-FR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fr-FR" sz="800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fr-FR" sz="8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  <m:sup>
                          <m:r>
                            <a:rPr lang="fr-FR" sz="8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fr-FR" sz="80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Si</m:t>
                          </m:r>
                        </m:e>
                      </m:sPre>
                    </m:oMath>
                  </m:oMathPara>
                </a14:m>
                <a:endParaRPr lang="fr-FR" sz="8000" dirty="0"/>
              </a:p>
              <a:p>
                <a:pPr marL="742950" indent="-742950">
                  <a:buFont typeface="+mj-lt"/>
                  <a:buAutoNum type="arabicPeriod"/>
                </a:pPr>
                <a:endParaRPr lang="fr-FR" sz="36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FR" sz="3600" dirty="0"/>
                  <a:t>Combien possède-t-il de protons ?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FR" sz="3600" dirty="0"/>
                  <a:t>De nucléons ?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FR" sz="3600" dirty="0"/>
                  <a:t>De neutrons ?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FR" sz="3600" dirty="0"/>
                  <a:t>Combien l’atome de silicium possède-t-il d’électrons ?</a:t>
                </a: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C8214D31-73FC-3740-9F90-ABB20A5C5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3" y="900114"/>
                <a:ext cx="11754707" cy="5769913"/>
              </a:xfrm>
              <a:prstGeom prst="rect">
                <a:avLst/>
              </a:prstGeom>
              <a:blipFill>
                <a:blip r:embed="rId2"/>
                <a:stretch>
                  <a:fillRect l="-1618" t="-1758" b="-32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4862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8706</TotalTime>
  <Words>691</Words>
  <Application>Microsoft Macintosh PowerPoint</Application>
  <PresentationFormat>Grand écran</PresentationFormat>
  <Paragraphs>135</Paragraphs>
  <Slides>29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Thème Office</vt:lpstr>
      <vt:lpstr>Chapitre 4 – L’atome</vt:lpstr>
      <vt:lpstr>1 Rappels</vt:lpstr>
      <vt:lpstr>Présentation PowerPoint</vt:lpstr>
      <vt:lpstr>Présentation PowerPoint</vt:lpstr>
      <vt:lpstr>Présentation PowerPoint</vt:lpstr>
      <vt:lpstr>Présentation PowerPoint</vt:lpstr>
      <vt:lpstr>2 Écriture conventionnelle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 Taille d’un atome</vt:lpstr>
      <vt:lpstr>Présentation PowerPoint</vt:lpstr>
      <vt:lpstr>Présentation PowerPoint</vt:lpstr>
      <vt:lpstr>Présentation PowerPoint</vt:lpstr>
      <vt:lpstr>Présentation PowerPoint</vt:lpstr>
      <vt:lpstr>4 Masse d’un atome</vt:lpstr>
      <vt:lpstr>Présentation PowerPoint</vt:lpstr>
      <vt:lpstr>Présentation PowerPoint</vt:lpstr>
      <vt:lpstr>Présentation PowerPoint</vt:lpstr>
      <vt:lpstr>Présentation PowerPoint</vt:lpstr>
      <vt:lpstr>6 Formation d’ions monoatomiques</vt:lpstr>
      <vt:lpstr>Présentation PowerPoint</vt:lpstr>
      <vt:lpstr>Présentation PowerPoint</vt:lpstr>
      <vt:lpstr>Présentation PowerPoint</vt:lpstr>
      <vt:lpstr>Annexes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127</cp:revision>
  <dcterms:created xsi:type="dcterms:W3CDTF">2020-09-05T12:43:59Z</dcterms:created>
  <dcterms:modified xsi:type="dcterms:W3CDTF">2021-01-06T08:06:49Z</dcterms:modified>
</cp:coreProperties>
</file>